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5" r:id="rId5"/>
    <p:sldId id="258" r:id="rId6"/>
    <p:sldId id="256" r:id="rId7"/>
    <p:sldId id="261" r:id="rId8"/>
    <p:sldId id="268" r:id="rId9"/>
    <p:sldId id="270" r:id="rId10"/>
    <p:sldId id="272" r:id="rId11"/>
    <p:sldId id="260" r:id="rId1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ino Ikäheimo" initials="AI" lastIdx="3" clrIdx="0">
    <p:extLst>
      <p:ext uri="{19B8F6BF-5375-455C-9EA6-DF929625EA0E}">
        <p15:presenceInfo xmlns:p15="http://schemas.microsoft.com/office/powerpoint/2012/main" userId="S::aino.ikaheimo@sitowise.com::fb785583-09cb-4c0d-a616-ee4322b6e09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9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43" autoAdjust="0"/>
    <p:restoredTop sz="95332" autoAdjust="0"/>
  </p:normalViewPr>
  <p:slideViewPr>
    <p:cSldViewPr snapToGrid="0">
      <p:cViewPr varScale="1">
        <p:scale>
          <a:sx n="83" d="100"/>
          <a:sy n="83" d="100"/>
        </p:scale>
        <p:origin x="955" y="8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4">
            <a:extLst>
              <a:ext uri="{FF2B5EF4-FFF2-40B4-BE49-F238E27FC236}">
                <a16:creationId xmlns:a16="http://schemas.microsoft.com/office/drawing/2014/main" id="{B926044D-E42A-41AE-BE0F-802794E9E1E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757" b="-265"/>
          <a:stretch/>
        </p:blipFill>
        <p:spPr>
          <a:xfrm>
            <a:off x="0" y="6011999"/>
            <a:ext cx="12191997" cy="857863"/>
          </a:xfrm>
          <a:prstGeom prst="rect">
            <a:avLst/>
          </a:prstGeom>
        </p:spPr>
      </p:pic>
      <p:sp>
        <p:nvSpPr>
          <p:cNvPr id="5" name="Tekstiruutu 4">
            <a:extLst>
              <a:ext uri="{FF2B5EF4-FFF2-40B4-BE49-F238E27FC236}">
                <a16:creationId xmlns:a16="http://schemas.microsoft.com/office/drawing/2014/main" id="{AA8CAFB5-52C9-43AF-9E2F-F504A52A4199}"/>
              </a:ext>
            </a:extLst>
          </p:cNvPr>
          <p:cNvSpPr txBox="1"/>
          <p:nvPr userDrawn="1"/>
        </p:nvSpPr>
        <p:spPr>
          <a:xfrm>
            <a:off x="960077" y="844732"/>
            <a:ext cx="8203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sz="3200" dirty="0">
              <a:solidFill>
                <a:srgbClr val="0069B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E2E07C72-5120-4CDE-A225-BA86F2F3D0AE}"/>
              </a:ext>
            </a:extLst>
          </p:cNvPr>
          <p:cNvSpPr txBox="1"/>
          <p:nvPr userDrawn="1"/>
        </p:nvSpPr>
        <p:spPr>
          <a:xfrm>
            <a:off x="960076" y="1767841"/>
            <a:ext cx="88914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sz="2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tsikko 1">
            <a:extLst>
              <a:ext uri="{FF2B5EF4-FFF2-40B4-BE49-F238E27FC236}">
                <a16:creationId xmlns:a16="http://schemas.microsoft.com/office/drawing/2014/main" id="{90C41990-7B56-471F-A1E2-516604C04302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961200" y="846000"/>
            <a:ext cx="9144000" cy="921600"/>
          </a:xfrm>
          <a:solidFill>
            <a:schemeClr val="bg1"/>
          </a:solidFill>
        </p:spPr>
        <p:txBody>
          <a:bodyPr anchor="ctr"/>
          <a:lstStyle/>
          <a:p>
            <a:endParaRPr lang="en-FI" dirty="0"/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3C17D583-DE84-49EA-B8CA-C6CCA2EAE1F0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961200" y="1835150"/>
            <a:ext cx="9144000" cy="3339460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lang="en-FI" sz="2000" dirty="0"/>
          </a:p>
        </p:txBody>
      </p:sp>
    </p:spTree>
    <p:extLst>
      <p:ext uri="{BB962C8B-B14F-4D97-AF65-F5344CB8AC3E}">
        <p14:creationId xmlns:p14="http://schemas.microsoft.com/office/powerpoint/2010/main" val="2178959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orakulmio 5">
            <a:extLst>
              <a:ext uri="{FF2B5EF4-FFF2-40B4-BE49-F238E27FC236}">
                <a16:creationId xmlns:a16="http://schemas.microsoft.com/office/drawing/2014/main" id="{CA5D7848-D4CB-4046-99BF-55777A4F33C4}"/>
              </a:ext>
            </a:extLst>
          </p:cNvPr>
          <p:cNvSpPr/>
          <p:nvPr userDrawn="1"/>
        </p:nvSpPr>
        <p:spPr>
          <a:xfrm>
            <a:off x="6896100" y="1047750"/>
            <a:ext cx="5295900" cy="445875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sp>
        <p:nvSpPr>
          <p:cNvPr id="4" name="Otsikko 1">
            <a:extLst>
              <a:ext uri="{FF2B5EF4-FFF2-40B4-BE49-F238E27FC236}">
                <a16:creationId xmlns:a16="http://schemas.microsoft.com/office/drawing/2014/main" id="{7660049C-6328-4469-A27C-3ACC8DA4B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62800" y="1351491"/>
            <a:ext cx="4090416" cy="967085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5" name="Sisällön paikkamerkki 2">
            <a:extLst>
              <a:ext uri="{FF2B5EF4-FFF2-40B4-BE49-F238E27FC236}">
                <a16:creationId xmlns:a16="http://schemas.microsoft.com/office/drawing/2014/main" id="{0846D24E-6A1B-4CA9-B880-E0F69EB143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62800" y="2514697"/>
            <a:ext cx="4090416" cy="269547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pic>
        <p:nvPicPr>
          <p:cNvPr id="7" name="Kuva 4">
            <a:extLst>
              <a:ext uri="{FF2B5EF4-FFF2-40B4-BE49-F238E27FC236}">
                <a16:creationId xmlns:a16="http://schemas.microsoft.com/office/drawing/2014/main" id="{BAF6D5BF-12D1-438F-93EF-D984FD40692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0" b="-266"/>
          <a:stretch/>
        </p:blipFill>
        <p:spPr>
          <a:xfrm>
            <a:off x="0" y="5994399"/>
            <a:ext cx="12191997" cy="875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184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>
            <a:extLst>
              <a:ext uri="{FF2B5EF4-FFF2-40B4-BE49-F238E27FC236}">
                <a16:creationId xmlns:a16="http://schemas.microsoft.com/office/drawing/2014/main" id="{6FFFF213-2B62-483E-9A01-1359D793AE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12" name="Sisällön paikkamerkki 2">
            <a:extLst>
              <a:ext uri="{FF2B5EF4-FFF2-40B4-BE49-F238E27FC236}">
                <a16:creationId xmlns:a16="http://schemas.microsoft.com/office/drawing/2014/main" id="{FB6C7F17-C090-4D76-A55B-4F56237E41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3669" y="1915205"/>
            <a:ext cx="5072331" cy="472978"/>
          </a:xfrm>
        </p:spPr>
        <p:txBody>
          <a:bodyPr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3" name="Sisällön paikkamerkki 2">
            <a:extLst>
              <a:ext uri="{FF2B5EF4-FFF2-40B4-BE49-F238E27FC236}">
                <a16:creationId xmlns:a16="http://schemas.microsoft.com/office/drawing/2014/main" id="{49D16573-AB65-414B-87B8-62D9C345E074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23670" y="2498823"/>
            <a:ext cx="4949825" cy="472978"/>
          </a:xfrm>
        </p:spPr>
        <p:txBody>
          <a:bodyPr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4" name="Sisällön paikkamerkki 2">
            <a:extLst>
              <a:ext uri="{FF2B5EF4-FFF2-40B4-BE49-F238E27FC236}">
                <a16:creationId xmlns:a16="http://schemas.microsoft.com/office/drawing/2014/main" id="{F7B9884D-A030-4209-8DA3-4B2845DF40AC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1023670" y="3110801"/>
            <a:ext cx="4827320" cy="472978"/>
          </a:xfrm>
        </p:spPr>
        <p:txBody>
          <a:bodyPr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5" name="Sisällön paikkamerkki 2">
            <a:extLst>
              <a:ext uri="{FF2B5EF4-FFF2-40B4-BE49-F238E27FC236}">
                <a16:creationId xmlns:a16="http://schemas.microsoft.com/office/drawing/2014/main" id="{00D288C9-CDF1-44CF-9309-F995FC8323F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023670" y="3706112"/>
            <a:ext cx="4684495" cy="472978"/>
          </a:xfrm>
        </p:spPr>
        <p:txBody>
          <a:bodyPr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6" name="Sisällön paikkamerkki 2">
            <a:extLst>
              <a:ext uri="{FF2B5EF4-FFF2-40B4-BE49-F238E27FC236}">
                <a16:creationId xmlns:a16="http://schemas.microsoft.com/office/drawing/2014/main" id="{9855C615-E680-422B-B405-2D153FF6DF19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1023669" y="5076037"/>
            <a:ext cx="4396963" cy="472978"/>
          </a:xfrm>
        </p:spPr>
        <p:txBody>
          <a:bodyPr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7" name="Sisällön paikkamerkki 2">
            <a:extLst>
              <a:ext uri="{FF2B5EF4-FFF2-40B4-BE49-F238E27FC236}">
                <a16:creationId xmlns:a16="http://schemas.microsoft.com/office/drawing/2014/main" id="{F4B8B7C1-B427-4C2A-A2AF-9C327EEAA95D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1024053" y="4301422"/>
            <a:ext cx="4520643" cy="657203"/>
          </a:xfrm>
        </p:spPr>
        <p:txBody>
          <a:bodyPr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8" name="Otsikko 1">
            <a:extLst>
              <a:ext uri="{FF2B5EF4-FFF2-40B4-BE49-F238E27FC236}">
                <a16:creationId xmlns:a16="http://schemas.microsoft.com/office/drawing/2014/main" id="{1F146717-F837-426F-AD4B-92A1CC29D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3669" y="728312"/>
            <a:ext cx="4090416" cy="967085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pic>
        <p:nvPicPr>
          <p:cNvPr id="20" name="Kuva 4">
            <a:extLst>
              <a:ext uri="{FF2B5EF4-FFF2-40B4-BE49-F238E27FC236}">
                <a16:creationId xmlns:a16="http://schemas.microsoft.com/office/drawing/2014/main" id="{62926E2F-BCE3-43A0-ADBA-BB5494B558B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055" b="-265"/>
          <a:stretch/>
        </p:blipFill>
        <p:spPr>
          <a:xfrm>
            <a:off x="0" y="6032499"/>
            <a:ext cx="12191997" cy="83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787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CDA6FA5A-1586-494D-89AA-BAF3F77084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1043" y="1312807"/>
            <a:ext cx="7936966" cy="4463986"/>
          </a:xfrm>
          <a:prstGeom prst="rect">
            <a:avLst/>
          </a:prstGeom>
        </p:spPr>
      </p:pic>
      <p:sp>
        <p:nvSpPr>
          <p:cNvPr id="4" name="Otsikko 1">
            <a:extLst>
              <a:ext uri="{FF2B5EF4-FFF2-40B4-BE49-F238E27FC236}">
                <a16:creationId xmlns:a16="http://schemas.microsoft.com/office/drawing/2014/main" id="{7660049C-6328-4469-A27C-3ACC8DA4B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1200" y="846000"/>
            <a:ext cx="7994650" cy="583200"/>
          </a:xfrm>
          <a:solidFill>
            <a:schemeClr val="bg1"/>
          </a:solidFill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5" name="Sisällön paikkamerkki 2">
            <a:extLst>
              <a:ext uri="{FF2B5EF4-FFF2-40B4-BE49-F238E27FC236}">
                <a16:creationId xmlns:a16="http://schemas.microsoft.com/office/drawing/2014/main" id="{0846D24E-6A1B-4CA9-B880-E0F69EB143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1200" y="1767600"/>
            <a:ext cx="5670550" cy="2246400"/>
          </a:xfrm>
          <a:solidFill>
            <a:schemeClr val="bg1"/>
          </a:solidFill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73913570-5C7E-4962-BD26-9DA021FEBC8A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267700" y="2851198"/>
            <a:ext cx="2279650" cy="1857374"/>
          </a:xfrm>
        </p:spPr>
        <p:txBody>
          <a:bodyPr>
            <a:noAutofit/>
          </a:bodyPr>
          <a:lstStyle>
            <a:lvl1pPr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pic>
        <p:nvPicPr>
          <p:cNvPr id="8" name="Kuva 4">
            <a:extLst>
              <a:ext uri="{FF2B5EF4-FFF2-40B4-BE49-F238E27FC236}">
                <a16:creationId xmlns:a16="http://schemas.microsoft.com/office/drawing/2014/main" id="{AA7A333B-EDA1-4295-B6E8-243C041B75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055" b="-265"/>
          <a:stretch/>
        </p:blipFill>
        <p:spPr>
          <a:xfrm>
            <a:off x="0" y="6032499"/>
            <a:ext cx="12191997" cy="83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646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9B1A681F-A19C-49CD-BC8C-2502692B9F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9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6D0FBF00-440B-4B11-AE32-166842B22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03DE-6EFD-449C-9467-0E95D9BF71D0}" type="datetimeFigureOut">
              <a:rPr lang="fi-FI" smtClean="0"/>
              <a:t>21.1.2021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23405BA-1471-4386-9CAD-327980DAE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5C453BC-5ECE-43A4-B320-2AC5970F5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9C440-3976-4097-A087-ADE85B1433C7}" type="slidenum">
              <a:rPr lang="fi-FI" smtClean="0"/>
              <a:t>‹#›</a:t>
            </a:fld>
            <a:endParaRPr lang="fi-FI"/>
          </a:p>
        </p:txBody>
      </p:sp>
      <p:pic>
        <p:nvPicPr>
          <p:cNvPr id="6" name="Kuva 4">
            <a:extLst>
              <a:ext uri="{FF2B5EF4-FFF2-40B4-BE49-F238E27FC236}">
                <a16:creationId xmlns:a16="http://schemas.microsoft.com/office/drawing/2014/main" id="{4AA3F19B-9EE0-406B-93EC-FB1B83A1420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402" b="-265"/>
          <a:stretch/>
        </p:blipFill>
        <p:spPr>
          <a:xfrm>
            <a:off x="0" y="2009863"/>
            <a:ext cx="12191997" cy="4860000"/>
          </a:xfrm>
          <a:prstGeom prst="rect">
            <a:avLst/>
          </a:prstGeom>
        </p:spPr>
      </p:pic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5839985-5427-47BF-A66E-9092F4061BE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40000" y="1779588"/>
            <a:ext cx="2922361" cy="105636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FI" dirty="0"/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73873338-AD0B-48C5-8C16-77066E06C72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80000" y="3177040"/>
            <a:ext cx="2922361" cy="105636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FI" dirty="0"/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2B2D7314-CC3F-446E-BAC8-8F6C0387391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220000" y="4574492"/>
            <a:ext cx="2922361" cy="105636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FI" dirty="0"/>
          </a:p>
        </p:txBody>
      </p:sp>
      <p:sp>
        <p:nvSpPr>
          <p:cNvPr id="15" name="Otsikko 1">
            <a:extLst>
              <a:ext uri="{FF2B5EF4-FFF2-40B4-BE49-F238E27FC236}">
                <a16:creationId xmlns:a16="http://schemas.microsoft.com/office/drawing/2014/main" id="{F886A1DB-7CF6-41A9-A307-C8F5E5702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0" y="471420"/>
            <a:ext cx="2922361" cy="967085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33749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566521F4-62ED-8D45-B2EF-4423DA1A4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C306-D5D4-7D44-A453-C3D59F25DC99}" type="datetimeFigureOut">
              <a:rPr lang="fi-FI" smtClean="0"/>
              <a:t>21.1.2021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3FD79A6-3EED-C942-9472-4EBE18462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48C9AE44-0AAD-B74E-AF1A-3E152089C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A31EC-B4C6-3D4C-9370-93B82F91C6D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23652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A456A007-5B54-4CA3-B4B1-81846F458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5552759-AF2F-4E78-9D94-342A119CCF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4D501A3-49A8-496D-BF53-BF1E7F77C8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403DE-6EFD-449C-9467-0E95D9BF71D0}" type="datetimeFigureOut">
              <a:rPr lang="fi-FI" smtClean="0"/>
              <a:t>21.1.2021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DE9189F-0EA6-4098-8896-3380FF7239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75F649D-8B54-460A-A8F9-1C660C2733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9C440-3976-4097-A087-ADE85B1433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68820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2" r:id="rId3"/>
    <p:sldLayoutId id="2147483661" r:id="rId4"/>
    <p:sldLayoutId id="2147483654" r:id="rId5"/>
    <p:sldLayoutId id="2147483663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0069B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uokaaviosymboli: Kortti 6"/>
          <p:cNvSpPr/>
          <p:nvPr/>
        </p:nvSpPr>
        <p:spPr>
          <a:xfrm>
            <a:off x="5120641" y="-38100"/>
            <a:ext cx="7071360" cy="6950691"/>
          </a:xfrm>
          <a:custGeom>
            <a:avLst/>
            <a:gdLst>
              <a:gd name="connsiteX0" fmla="*/ 0 w 10000"/>
              <a:gd name="connsiteY0" fmla="*/ 2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18"/>
              <a:gd name="connsiteY0" fmla="*/ 10022 h 10022"/>
              <a:gd name="connsiteX1" fmla="*/ 2018 w 10018"/>
              <a:gd name="connsiteY1" fmla="*/ 0 h 10022"/>
              <a:gd name="connsiteX2" fmla="*/ 10018 w 10018"/>
              <a:gd name="connsiteY2" fmla="*/ 0 h 10022"/>
              <a:gd name="connsiteX3" fmla="*/ 10018 w 10018"/>
              <a:gd name="connsiteY3" fmla="*/ 10000 h 10022"/>
              <a:gd name="connsiteX4" fmla="*/ 18 w 10018"/>
              <a:gd name="connsiteY4" fmla="*/ 10000 h 10022"/>
              <a:gd name="connsiteX5" fmla="*/ 0 w 10018"/>
              <a:gd name="connsiteY5" fmla="*/ 10022 h 10022"/>
              <a:gd name="connsiteX0" fmla="*/ 0 w 10018"/>
              <a:gd name="connsiteY0" fmla="*/ 10022 h 10022"/>
              <a:gd name="connsiteX1" fmla="*/ 3066 w 10018"/>
              <a:gd name="connsiteY1" fmla="*/ 23 h 10022"/>
              <a:gd name="connsiteX2" fmla="*/ 10018 w 10018"/>
              <a:gd name="connsiteY2" fmla="*/ 0 h 10022"/>
              <a:gd name="connsiteX3" fmla="*/ 10018 w 10018"/>
              <a:gd name="connsiteY3" fmla="*/ 10000 h 10022"/>
              <a:gd name="connsiteX4" fmla="*/ 18 w 10018"/>
              <a:gd name="connsiteY4" fmla="*/ 10000 h 10022"/>
              <a:gd name="connsiteX5" fmla="*/ 0 w 10018"/>
              <a:gd name="connsiteY5" fmla="*/ 10022 h 10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18" h="10022">
                <a:moveTo>
                  <a:pt x="0" y="10022"/>
                </a:moveTo>
                <a:lnTo>
                  <a:pt x="3066" y="23"/>
                </a:lnTo>
                <a:lnTo>
                  <a:pt x="10018" y="0"/>
                </a:lnTo>
                <a:lnTo>
                  <a:pt x="10018" y="10000"/>
                </a:lnTo>
                <a:lnTo>
                  <a:pt x="18" y="10000"/>
                </a:lnTo>
                <a:cubicBezTo>
                  <a:pt x="12" y="10007"/>
                  <a:pt x="6" y="10015"/>
                  <a:pt x="0" y="10022"/>
                </a:cubicBezTo>
                <a:close/>
              </a:path>
            </a:pathLst>
          </a:custGeom>
          <a:solidFill>
            <a:srgbClr val="0069B4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3" name="Tekstiruutu 2"/>
          <p:cNvSpPr txBox="1"/>
          <p:nvPr/>
        </p:nvSpPr>
        <p:spPr>
          <a:xfrm>
            <a:off x="8963134" y="1138270"/>
            <a:ext cx="26212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LUVAT JA VALVONTA</a:t>
            </a:r>
          </a:p>
        </p:txBody>
      </p:sp>
      <p:sp>
        <p:nvSpPr>
          <p:cNvPr id="5" name="Otsikko 4"/>
          <p:cNvSpPr>
            <a:spLocks noGrp="1"/>
          </p:cNvSpPr>
          <p:nvPr>
            <p:ph type="title" idx="4294967295"/>
          </p:nvPr>
        </p:nvSpPr>
        <p:spPr>
          <a:xfrm>
            <a:off x="6285011" y="4529674"/>
            <a:ext cx="529940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fi-FI" b="0" dirty="0">
                <a:solidFill>
                  <a:schemeClr val="bg1"/>
                </a:solidFill>
              </a:rPr>
              <a:t>Muutosagenttien perehdytys- </a:t>
            </a:r>
            <a:br>
              <a:rPr lang="fi-FI" b="0" dirty="0">
                <a:solidFill>
                  <a:schemeClr val="bg1"/>
                </a:solidFill>
              </a:rPr>
            </a:br>
            <a:r>
              <a:rPr lang="fi-FI" b="0" dirty="0">
                <a:solidFill>
                  <a:schemeClr val="bg1"/>
                </a:solidFill>
              </a:rPr>
              <a:t>ja infomateriaali</a:t>
            </a:r>
          </a:p>
        </p:txBody>
      </p:sp>
    </p:spTree>
    <p:extLst>
      <p:ext uri="{BB962C8B-B14F-4D97-AF65-F5344CB8AC3E}">
        <p14:creationId xmlns:p14="http://schemas.microsoft.com/office/powerpoint/2010/main" val="1341427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0B23810C-5F4D-499A-BFDC-E8A6E1D0FB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3669" y="1960030"/>
            <a:ext cx="5072331" cy="472978"/>
          </a:xfrm>
        </p:spPr>
        <p:txBody>
          <a:bodyPr/>
          <a:lstStyle/>
          <a:p>
            <a:r>
              <a:rPr lang="fi-FI" b="1" dirty="0"/>
              <a:t>Tilaisuuden avaus ja esittäytymiset, muutosagenttien ensitunnelmat</a:t>
            </a:r>
            <a:endParaRPr lang="en-FI" b="1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E72B724-232A-44BC-AFF4-45AAF1126476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23669" y="2615929"/>
            <a:ext cx="4949825" cy="289201"/>
          </a:xfrm>
        </p:spPr>
        <p:txBody>
          <a:bodyPr/>
          <a:lstStyle/>
          <a:p>
            <a:r>
              <a:rPr lang="fi-FI" b="1" dirty="0"/>
              <a:t>Luvat ja valvonta -palvelun esittely</a:t>
            </a:r>
            <a:endParaRPr lang="en-FI" b="1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7223E7A-9B2D-4C7E-B5DD-D5B6510DFFFD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1023669" y="3228654"/>
            <a:ext cx="4827320" cy="223777"/>
          </a:xfrm>
        </p:spPr>
        <p:txBody>
          <a:bodyPr/>
          <a:lstStyle/>
          <a:p>
            <a:r>
              <a:rPr lang="fi-FI" b="1" dirty="0"/>
              <a:t>Käyttöönoton aikataulu ja vaiheet sekä organisaation linjaukset</a:t>
            </a:r>
            <a:endParaRPr lang="en-FI" b="1" dirty="0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F3146BD2-5FFD-4A98-981E-FB14EFCE7FB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023669" y="3822946"/>
            <a:ext cx="4684495" cy="233668"/>
          </a:xfrm>
        </p:spPr>
        <p:txBody>
          <a:bodyPr/>
          <a:lstStyle/>
          <a:p>
            <a:r>
              <a:rPr lang="fi-FI" b="1" dirty="0"/>
              <a:t>Toimintatapamuutos</a:t>
            </a:r>
            <a:endParaRPr lang="en-FI" b="1" dirty="0"/>
          </a:p>
          <a:p>
            <a:endParaRPr lang="en-FI" dirty="0"/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647045C5-5AFF-4E21-8802-153A86B366B2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1023669" y="5167451"/>
            <a:ext cx="4396963" cy="257963"/>
          </a:xfrm>
        </p:spPr>
        <p:txBody>
          <a:bodyPr/>
          <a:lstStyle/>
          <a:p>
            <a:r>
              <a:rPr lang="fi-FI" b="1" dirty="0"/>
              <a:t>Keskustelua</a:t>
            </a:r>
            <a:endParaRPr lang="en-FI" b="1" dirty="0"/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4137B024-89CD-4EC7-8BDB-9F29A1D28707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1023669" y="4471854"/>
            <a:ext cx="4520643" cy="252649"/>
          </a:xfrm>
        </p:spPr>
        <p:txBody>
          <a:bodyPr/>
          <a:lstStyle/>
          <a:p>
            <a:r>
              <a:rPr lang="fi-FI" b="1" dirty="0"/>
              <a:t>Muutosagenttien työpanos</a:t>
            </a:r>
            <a:endParaRPr lang="en-FI" b="1" dirty="0"/>
          </a:p>
          <a:p>
            <a:endParaRPr lang="en-FI" dirty="0"/>
          </a:p>
        </p:txBody>
      </p:sp>
      <p:sp>
        <p:nvSpPr>
          <p:cNvPr id="8" name="Otsikko 7">
            <a:extLst>
              <a:ext uri="{FF2B5EF4-FFF2-40B4-BE49-F238E27FC236}">
                <a16:creationId xmlns:a16="http://schemas.microsoft.com/office/drawing/2014/main" id="{67A545DB-A2FC-4561-B70B-37FB31565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50" y="669421"/>
            <a:ext cx="5072331" cy="967085"/>
          </a:xfrm>
        </p:spPr>
        <p:txBody>
          <a:bodyPr/>
          <a:lstStyle/>
          <a:p>
            <a:r>
              <a:rPr lang="fi-FI" dirty="0"/>
              <a:t>Infotilaisuuden agendarunko</a:t>
            </a:r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2883969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F09F5D7-5401-42F5-9F77-EF19D1FB2AE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/>
        <p:txBody>
          <a:bodyPr/>
          <a:lstStyle/>
          <a:p>
            <a:r>
              <a:rPr lang="fi-FI" dirty="0"/>
              <a:t>Tilaisuuden avaus</a:t>
            </a:r>
            <a:endParaRPr lang="en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51ED8FE-37ED-4B32-801D-AFED30001F27}"/>
              </a:ext>
            </a:extLst>
          </p:cNvPr>
          <p:cNvSpPr>
            <a:spLocks noGrp="1"/>
          </p:cNvSpPr>
          <p:nvPr>
            <p:ph sz="quarter" idx="4294967295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Esittäytymiskierros (kerro nimesi ja päätehtäväsi)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Aikataulun puitteissa muutosagentteja voidaan pyytää kertomaan lyhyesti yhdestä tai useammasta alla olevista kysymyksistä. Keskustelun tarkoituksena on saada ymmärrys muutosagenttien tiedoista sekä mahdollisista ennakko-odotuksista muutosagenttityössä. Aikataulun salliessa kysymysten aihepiiriä voidaan käydä läpi myös kahdenkeskeisissä keskusteluissa, jotka pidetään ennen yhteistä infotilaisuutta. Kahdenkeskeiset ennakkokeskustelut auttavat suunnittelemaan infotilaisuuden sisältöjä vastaamaan muutosagenttien odotuksia.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/>
              <a:t>Mitä tiedät Luvat ja valvonta -palvelusta?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/>
              <a:t>Mitä odotuksia sinulla on muutosagenttityölle?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/>
              <a:t>Miten organisaatiossa on otettu vastaan palveluun liittyminen? Onko siitä ollut keskustelua?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/>
              <a:t>Oletteko keskustelleet eri toimijoiden välisestä yhteistyöstä lupakäsittelyssä? Mitkä asiat ovat nousseet esille?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/>
              <a:t>Missä vaiheissa sinun näkemyksesi mukaan lupien käsittely tulee eniten muuttumaan?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/>
              <a:t>Minkälaisia haasteita tai riskejä näet toimintatapojen muutoksessa ja viranomaisten yhteiseen toimintamalliin sopeutumisessa?</a:t>
            </a:r>
          </a:p>
          <a:p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4059730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B15FCA2-2E69-4744-84BE-F95565CBFC5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/>
        <p:txBody>
          <a:bodyPr/>
          <a:lstStyle/>
          <a:p>
            <a:r>
              <a:rPr lang="fi-FI" dirty="0"/>
              <a:t>Luvat ja valvonta -palvelun ja palvelukerroksen esittely</a:t>
            </a:r>
            <a:endParaRPr lang="en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EFD0FC1-F0BE-43FC-80B0-18463C2A1600}"/>
              </a:ext>
            </a:extLst>
          </p:cNvPr>
          <p:cNvSpPr>
            <a:spLocks noGrp="1"/>
          </p:cNvSpPr>
          <p:nvPr>
            <p:ph sz="quarter" idx="4294967295"/>
          </p:nvPr>
        </p:nvSpPr>
        <p:spPr/>
        <p:txBody>
          <a:bodyPr/>
          <a:lstStyle/>
          <a:p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Mikäli muutosagentit eivät vielä tunne hyvin Luvat ja valvonta -palvelua sekä palvelukerrosta, pidetään heille lyhyt esittely aiheesta sekä toimitetaan linkit laajempaan esittelymateriaaliin myöhempää tutustumista varten (www.luvatjavalvonta.fi)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Linkki Luvat ja valvonta -palvelun infomateriaaliin (tukikeino 1)</a:t>
            </a:r>
          </a:p>
          <a:p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3183117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B15FCA2-2E69-4744-84BE-F95565CBFC5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/>
        <p:txBody>
          <a:bodyPr/>
          <a:lstStyle/>
          <a:p>
            <a:r>
              <a:rPr lang="fi-FI" dirty="0"/>
              <a:t>Käyttöönoton aikataulu ja vaiheet sekä viranomaisen linjaukset</a:t>
            </a:r>
            <a:endParaRPr lang="en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EFD0FC1-F0BE-43FC-80B0-18463C2A1600}"/>
              </a:ext>
            </a:extLst>
          </p:cNvPr>
          <p:cNvSpPr>
            <a:spLocks noGrp="1"/>
          </p:cNvSpPr>
          <p:nvPr>
            <p:ph sz="quarter" idx="4294967295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Perehdytetään muutosagentit Luvat ja valvonta -palvelun käyttöönottoon liittyviin vastuisiin ja rooleihin organisaatiossa: kuka on vastuussa mistäkin osa-alueesta käyttöönotossa ja toimintatapojen muutoksessa?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Perehdytetään muutosagentit oman organisaation tekemiin operatiivisiin linjauksiin esimerkiksi asiakasohjauksesta: missä tilanteissa luvanhakija ohjataan Luvat ja valvonta -palveluun, mitä kommunikointikanavia käytetään viranomaisten väliseen sekä viranomaisen ja asiakkaan väliseen yhteydenpitoon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Organisaation tavoiteaikataulu käyttöönotolle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Käyttöönoton vaiheet: mikäli organisaatiossa on jo aloitettu oman käyttöönottosuunnitelman laatiminen, voidaan pääkohdat käydä läpi sen kautta. Jos suunnitelmaa ei vielä ole aloitettu, voidaan liittymisen päävaiheet käydä läpi Luvat ja valvonta -tukisivuston (www.luvatjavalvonta.fi) kautta.</a:t>
            </a:r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3501038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B15FCA2-2E69-4744-84BE-F95565CBFC5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/>
        <p:txBody>
          <a:bodyPr/>
          <a:lstStyle/>
          <a:p>
            <a:r>
              <a:rPr lang="fi-FI" dirty="0"/>
              <a:t>Toimintatapamuutos</a:t>
            </a:r>
            <a:endParaRPr lang="en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EFD0FC1-F0BE-43FC-80B0-18463C2A1600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838200" y="1764665"/>
            <a:ext cx="10515600" cy="435133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>
                <a:cs typeface="Calibri" panose="020F0502020204030204" pitchFamily="34" charset="0"/>
              </a:rPr>
              <a:t>Luvat ja valvonta -palveluun liittyminen tuo muutoksia viranomaisten lupakäsittelyyn liittyvään toimintaan. Kyse ei ole pelkästään uuden teknisen järjestelmän käyttöönotosta vaan laajemmasta toiminta- ja ajattelutapojen muutoksesta sekä asiakaslähtöisen kehittämisen mallin omaksumisesta.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>
                <a:cs typeface="Calibri" panose="020F0502020204030204" pitchFamily="34" charset="0"/>
              </a:rPr>
              <a:t>Toimitetaan muutosagenteille linkki Luvat ja valvonta -tukisivustolle </a:t>
            </a:r>
            <a:r>
              <a:rPr lang="fi-FI" dirty="0"/>
              <a:t>(www.luvatjavalvonta.fi).</a:t>
            </a:r>
            <a:endParaRPr lang="fi-FI" dirty="0"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>
                <a:cs typeface="Calibri" panose="020F0502020204030204" pitchFamily="34" charset="0"/>
              </a:rPr>
              <a:t>Toiminnanharjoittaja asioi hankkeessaan tyypillisesti useiden eri viranomaisten kanssa lupa- ilmoitus- ja valvonta-asioissa. Luvanhakijalle tarjotaan asiointikokemus ”yhden luukun periaatteella”, lupa- ja viranomaisrajat ylittäen.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>
                <a:cs typeface="Calibri" panose="020F0502020204030204" pitchFamily="34" charset="0"/>
              </a:rPr>
              <a:t>Viranomaiset tekevät lupien käsittelyssä yhteistyötä sen sijaan, että jokainen viranomainen hoitaa pelkästään oman lupakäsittelynsä.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>
                <a:cs typeface="Calibri" panose="020F0502020204030204" pitchFamily="34" charset="0"/>
              </a:rPr>
              <a:t>Luvat ja valvonta -palvelu tarjoaa muutostarpeen tunnistamiseksi sekä muutoksen toteuttamiseksi tukikeinoja. Muutos toteutetaan virastojen toimesta.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>
                <a:cs typeface="Calibri" panose="020F0502020204030204" pitchFamily="34" charset="0"/>
              </a:rPr>
              <a:t>Toimintatapojen muutos pohjautuu Luvat ja valvonta -palvelun taustalla olevaan asiakaslähtöisen kehittämisen malliin sekä viraston johdon tekemiin linjauksiin asiakasohjauksesta. Näiden perusteella tunnistetaan muutostarpeet sekä suunnitellaan muutoksen toteuttaminen.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>
                <a:cs typeface="Calibri" panose="020F0502020204030204" pitchFamily="34" charset="0"/>
              </a:rPr>
              <a:t>Muutosagenttien rooli on keskeinen toimintatapojen muutoksessa.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i-FI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649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B15FCA2-2E69-4744-84BE-F95565CBFC5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/>
        <p:txBody>
          <a:bodyPr/>
          <a:lstStyle/>
          <a:p>
            <a:r>
              <a:rPr lang="fi-FI" dirty="0"/>
              <a:t>Muutosagenttien työpanos</a:t>
            </a:r>
            <a:endParaRPr lang="en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EFD0FC1-F0BE-43FC-80B0-18463C2A1600}"/>
              </a:ext>
            </a:extLst>
          </p:cNvPr>
          <p:cNvSpPr>
            <a:spLocks noGrp="1"/>
          </p:cNvSpPr>
          <p:nvPr>
            <p:ph sz="quarter" idx="4294967295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Muutosagenttien työtehtävät sekä muutosagenttityöhön käytettävissä oleva aika päätetään omassa organisaatiossa. Alla olevia tehtäviä voi pitää suuntaa antavina.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Muutosagentit osallistuvat Luvat ja valvonta -palvelun käyttöönotossa seuraaviin vaiheisiin: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/>
              <a:t>Perehdytys ja infotilaisuus (tämä tilaisuus)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/>
              <a:t>Muutostarpeen analysointi ja muutoskohtien tunnistaminen toimintatavoissa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/>
              <a:t>Uusien toimintaprosessien ja -ohjeidenmäärittely (osallistuminen ja vastuut organisaation päätöksen mukaisesti)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/>
              <a:t>Koulutussuunnitelman laatiminen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/>
              <a:t>Viraston viestinnän tukeminen (tarvittaessa)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/>
              <a:t>Henkilöstön infopaketin laatiminen ja infotilaisuudet henkilöstölle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/>
              <a:t>Luvanhakijan ohjeistus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/>
              <a:t>Lausunnonantajan ohjeistus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/>
              <a:t>Kevytasiointipalvelun ohjeistus (mikäli kevytasiointi tulee organisaatiolle käyttöön)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/>
              <a:t>Yhteensovittamisen ohjeistus lupakäsittelijöille (mikäli organisaation vastuulla ympäristöllisten lupien yhteensovittamista)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/>
              <a:t>Lähituki lupakäsittelijöille käyttöönoton jälkeen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346166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2B38A10B-1DD8-46D7-8135-3449D8B9FB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90682" y="1779588"/>
            <a:ext cx="3792362" cy="1056369"/>
          </a:xfrm>
        </p:spPr>
        <p:txBody>
          <a:bodyPr/>
          <a:lstStyle/>
          <a:p>
            <a:pPr algn="ctr"/>
            <a:r>
              <a:rPr lang="fi-FI" b="1" dirty="0"/>
              <a:t>Mitä ajatuksia Luvat ja valvonta –palveluun liittyminen herätti?</a:t>
            </a:r>
            <a:endParaRPr lang="en-FI" b="1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8E9FF28-AC79-4AD7-BD07-D75A66090D9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76165" y="3177040"/>
            <a:ext cx="3818964" cy="1056369"/>
          </a:xfrm>
        </p:spPr>
        <p:txBody>
          <a:bodyPr/>
          <a:lstStyle/>
          <a:p>
            <a:pPr algn="ctr"/>
            <a:r>
              <a:rPr lang="fi-FI" b="1" dirty="0"/>
              <a:t>Mitä asiakaslähtöinen toimintatapa voisi meillä tarkoittaa?</a:t>
            </a:r>
            <a:endParaRPr lang="en-FI" b="1" dirty="0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4D68258F-E7EF-44A4-8E9C-282CE79C365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634753" y="4574492"/>
            <a:ext cx="3809999" cy="1056369"/>
          </a:xfrm>
        </p:spPr>
        <p:txBody>
          <a:bodyPr/>
          <a:lstStyle/>
          <a:p>
            <a:pPr algn="ctr"/>
            <a:r>
              <a:rPr lang="fi-FI" b="1" dirty="0"/>
              <a:t>Miltä muutosagentin rooli tuntuu?</a:t>
            </a:r>
            <a:endParaRPr lang="en-FI" b="1" dirty="0"/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9C58BC72-C753-4882-903F-313B8545D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9341" y="158419"/>
            <a:ext cx="3783106" cy="967085"/>
          </a:xfrm>
        </p:spPr>
        <p:txBody>
          <a:bodyPr>
            <a:normAutofit/>
          </a:bodyPr>
          <a:lstStyle/>
          <a:p>
            <a:pPr algn="ctr"/>
            <a:r>
              <a:rPr lang="fi-FI" sz="2400" dirty="0"/>
              <a:t>Keskustelua</a:t>
            </a:r>
            <a:endParaRPr lang="en-FI" sz="2400" dirty="0"/>
          </a:p>
        </p:txBody>
      </p:sp>
    </p:spTree>
    <p:extLst>
      <p:ext uri="{BB962C8B-B14F-4D97-AF65-F5344CB8AC3E}">
        <p14:creationId xmlns:p14="http://schemas.microsoft.com/office/powerpoint/2010/main" val="1351603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_LV_yleisesitys_malli_110302019_linkit.potx" id="{EFE8526B-AE35-4018-B340-6E11E9607E3E}" vid="{75CC8C77-0475-40A8-97E3-0820317D2E8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7D05D555BEEC0045A706A0A9BB03B567" ma:contentTypeVersion="1" ma:contentTypeDescription="Luo uusi asiakirja." ma:contentTypeScope="" ma:versionID="3ad46e1df40f905559d48b2ad709a5ea">
  <xsd:schema xmlns:xsd="http://www.w3.org/2001/XMLSchema" xmlns:xs="http://www.w3.org/2001/XMLSchema" xmlns:p="http://schemas.microsoft.com/office/2006/metadata/properties" xmlns:ns2="a4396e02-4fe2-4af6-82c8-11a8f5776388" targetNamespace="http://schemas.microsoft.com/office/2006/metadata/properties" ma:root="true" ma:fieldsID="770e4513ed559acc71fc3354f51f6905" ns2:_="">
    <xsd:import namespace="a4396e02-4fe2-4af6-82c8-11a8f5776388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396e02-4fe2-4af6-82c8-11a8f577638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8930DCE-E3BB-4DE9-8A73-746D44D9441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AC8DD7A-544A-4353-A603-6230B94891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396e02-4fe2-4af6-82c8-11a8f57763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364C65F-B902-4809-A028-D7EAAB14838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TEM_LV_yleisesitys_malli_110302019_linkit_ver2</Template>
  <TotalTime>5753</TotalTime>
  <Words>580</Words>
  <Application>Microsoft Office PowerPoint</Application>
  <PresentationFormat>Laajakuva</PresentationFormat>
  <Paragraphs>54</Paragraphs>
  <Slides>8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9" baseType="lpstr">
      <vt:lpstr>Office-teema</vt:lpstr>
      <vt:lpstr>Muutosagenttien perehdytys-  ja infomateriaali</vt:lpstr>
      <vt:lpstr>Infotilaisuuden agendarunko</vt:lpstr>
      <vt:lpstr>Tilaisuuden avaus</vt:lpstr>
      <vt:lpstr>Luvat ja valvonta -palvelun ja palvelukerroksen esittely</vt:lpstr>
      <vt:lpstr>Käyttöönoton aikataulu ja vaiheet sekä viranomaisen linjaukset</vt:lpstr>
      <vt:lpstr>Toimintatapamuutos</vt:lpstr>
      <vt:lpstr>Muutosagenttien työpanos</vt:lpstr>
      <vt:lpstr>Keskustelua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Viljami Saloranta</dc:creator>
  <cp:lastModifiedBy>Kuusela Kimmo (TEM)</cp:lastModifiedBy>
  <cp:revision>81</cp:revision>
  <dcterms:created xsi:type="dcterms:W3CDTF">2019-03-27T08:37:33Z</dcterms:created>
  <dcterms:modified xsi:type="dcterms:W3CDTF">2021-01-21T16:37:19Z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0x0101007D05D555BEEC0045A706A0A9BB03B567</vt:lpwstr>
  </property>
</Properties>
</file>